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7C69B-E34F-4BED-BCF1-9CB6C8B3558C}" type="datetimeFigureOut">
              <a:rPr lang="en-US" smtClean="0"/>
              <a:t>9/16/2019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E2DC4-4E25-4BEA-8CCF-BFEDAE0FF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1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h.wikipedia.org/wiki/%E0%B8%9F%E0%B8%A5%E0%B8%B1%E0%B8%81%E0%B8%8B%E0%B9%8C%E0%B9%81%E0%B8%A1%E0%B9%88%E0%B9%80%E0%B8%AB%E0%B8%A5%E0%B9%87%E0%B8%81#cite_note-1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th.wikipedia.org/wiki/%E0%B9%80%E0%B8%A7%E0%B9%80%E0%B8%9A%E0%B8%AD%E0%B8%A3%E0%B9%8C_(%E0%B8%AB%E0%B8%99%E0%B9%88%E0%B8%A7%E0%B8%A2%E0%B8%A7%E0%B8%B1%E0%B8%94)" TargetMode="External"/><Relationship Id="rId4" Type="http://schemas.openxmlformats.org/officeDocument/2006/relationships/hyperlink" Target="https://th.wikipedia.org/wiki/%E0%B8%A0%E0%B8%B2%E0%B8%A9%E0%B8%B2%E0%B8%AD%E0%B8%B1%E0%B8%87%E0%B8%81%E0%B8%A4%E0%B8%A9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E2DC4-4E25-4BEA-8CCF-BFEDAE0FF2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29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ฟลักซ์</a:t>
            </a:r>
            <a:r>
              <a:rPr lang="th-TH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แม่เหล็ก</a:t>
            </a:r>
            <a:r>
              <a:rPr lang="th-TH" sz="1200" b="0" i="0" u="none" strike="noStrike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[1]</a:t>
            </a:r>
            <a:r>
              <a:rPr lang="th-TH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th-TH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ภาษาอังกฤษ"/>
              </a:rPr>
              <a:t>อังกฤษ</a:t>
            </a:r>
            <a:r>
              <a:rPr lang="th-TH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magnetic flux) </a:t>
            </a:r>
            <a:r>
              <a:rPr lang="th-TH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คือปริมาณเส้นแรงแม่เหล็กหรือจำนวนของเส้นแรงแม่เหล็กที่พุ่งจากขั้วหนึ่งไปยังขั้วหนึ่ง ของแท่งแม่เหล็ก มีหน่วยเป็น </a:t>
            </a:r>
            <a:r>
              <a:rPr lang="th-TH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เวเบอร์ (หน่วยวัด)"/>
              </a:rPr>
              <a:t>เว</a:t>
            </a:r>
            <a:r>
              <a:rPr lang="th-TH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เวเบอร์ (หน่วยวัด)"/>
              </a:rPr>
              <a:t>เบอร์</a:t>
            </a:r>
            <a:r>
              <a:rPr lang="th-TH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Weber,Wb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E2DC4-4E25-4BEA-8CCF-BFEDAE0FF2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81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Clockwise, counter</a:t>
            </a:r>
            <a:r>
              <a:rPr lang="en-US" baseline="0" dirty="0" smtClean="0"/>
              <a:t> clockwise</a:t>
            </a:r>
          </a:p>
          <a:p>
            <a:r>
              <a:rPr lang="th-TH" baseline="0" dirty="0" smtClean="0"/>
              <a:t>กล่าวได้ว่า  </a:t>
            </a:r>
            <a:r>
              <a:rPr lang="en-US" baseline="0" dirty="0" smtClean="0"/>
              <a:t>self inductance </a:t>
            </a:r>
            <a:r>
              <a:rPr lang="th-TH" baseline="0" dirty="0" smtClean="0"/>
              <a:t>ก่อให้เกิด </a:t>
            </a:r>
            <a:r>
              <a:rPr lang="en-US" baseline="0" dirty="0" smtClean="0"/>
              <a:t>induced </a:t>
            </a:r>
            <a:r>
              <a:rPr lang="en-US" baseline="0" dirty="0" err="1" smtClean="0"/>
              <a:t>emf</a:t>
            </a:r>
            <a:r>
              <a:rPr lang="en-US" baseline="0" dirty="0" smtClean="0"/>
              <a:t> </a:t>
            </a:r>
            <a:r>
              <a:rPr lang="th-TH" baseline="0" dirty="0" smtClean="0"/>
              <a:t>ในตัว </a:t>
            </a:r>
            <a:r>
              <a:rPr lang="en-US" baseline="0" dirty="0" smtClean="0"/>
              <a:t>inductor </a:t>
            </a:r>
            <a:r>
              <a:rPr lang="th-TH" baseline="0" dirty="0" smtClean="0"/>
              <a:t>เอง </a:t>
            </a:r>
            <a:r>
              <a:rPr lang="en-US" baseline="0" dirty="0" smtClean="0"/>
              <a:t>(</a:t>
            </a:r>
            <a:r>
              <a:rPr lang="th-TH" baseline="0" dirty="0" smtClean="0"/>
              <a:t>ต่างจาก </a:t>
            </a:r>
            <a:r>
              <a:rPr lang="en-US" baseline="0" dirty="0" smtClean="0"/>
              <a:t>mutual inductance </a:t>
            </a:r>
            <a:r>
              <a:rPr lang="th-TH" baseline="0" dirty="0" smtClean="0"/>
              <a:t>ที่ก่อให้เกิด </a:t>
            </a:r>
            <a:r>
              <a:rPr lang="en-US" baseline="0" dirty="0" smtClean="0"/>
              <a:t>induced </a:t>
            </a:r>
            <a:r>
              <a:rPr lang="en-US" baseline="0" dirty="0" err="1" smtClean="0"/>
              <a:t>emf</a:t>
            </a:r>
            <a:r>
              <a:rPr lang="en-US" baseline="0" dirty="0" smtClean="0"/>
              <a:t> </a:t>
            </a:r>
            <a:r>
              <a:rPr lang="th-TH" baseline="0" dirty="0" smtClean="0"/>
              <a:t>กับ </a:t>
            </a:r>
            <a:r>
              <a:rPr lang="en-US" baseline="0" dirty="0" smtClean="0"/>
              <a:t>inductor </a:t>
            </a:r>
            <a:r>
              <a:rPr lang="th-TH" baseline="0" dirty="0" smtClean="0"/>
              <a:t>อื่น</a:t>
            </a:r>
            <a:r>
              <a:rPr lang="en-US" baseline="0" dirty="0" smtClean="0"/>
              <a:t>)</a:t>
            </a:r>
            <a:endParaRPr lang="th-TH" baseline="0" dirty="0" smtClean="0"/>
          </a:p>
          <a:p>
            <a:r>
              <a:rPr lang="th-TH" baseline="0" dirty="0" smtClean="0"/>
              <a:t>ซึ่งจาก </a:t>
            </a:r>
            <a:r>
              <a:rPr lang="en-US" baseline="0" dirty="0" err="1" smtClean="0"/>
              <a:t>Fararaday’s</a:t>
            </a:r>
            <a:r>
              <a:rPr lang="en-US" baseline="0" dirty="0" smtClean="0"/>
              <a:t> law induced </a:t>
            </a:r>
            <a:r>
              <a:rPr lang="en-US" baseline="0" dirty="0" err="1" smtClean="0"/>
              <a:t>emf</a:t>
            </a:r>
            <a:r>
              <a:rPr lang="en-US" baseline="0" dirty="0" smtClean="0"/>
              <a:t> </a:t>
            </a:r>
            <a:r>
              <a:rPr lang="th-TH" baseline="0" dirty="0" smtClean="0"/>
              <a:t>เกิดจากการเปลี่ยนแปลงของ </a:t>
            </a:r>
            <a:r>
              <a:rPr lang="en-US" baseline="0" dirty="0" smtClean="0"/>
              <a:t>flux </a:t>
            </a:r>
            <a:r>
              <a:rPr lang="th-TH" baseline="0" dirty="0" smtClean="0"/>
              <a:t>แม่เหล็กกับเวลา โดย</a:t>
            </a:r>
            <a:r>
              <a:rPr lang="en-US" baseline="0" dirty="0" smtClean="0"/>
              <a:t> induced </a:t>
            </a:r>
            <a:r>
              <a:rPr lang="en-US" baseline="0" dirty="0" err="1" smtClean="0"/>
              <a:t>emf</a:t>
            </a:r>
            <a:r>
              <a:rPr lang="en-US" baseline="0" dirty="0" smtClean="0"/>
              <a:t> </a:t>
            </a:r>
            <a:r>
              <a:rPr lang="th-TH" baseline="0" dirty="0" smtClean="0"/>
              <a:t>ทำให้เกิด </a:t>
            </a:r>
            <a:r>
              <a:rPr lang="en-US" baseline="0" dirty="0" smtClean="0"/>
              <a:t>induced current</a:t>
            </a:r>
            <a:r>
              <a:rPr lang="th-TH" baseline="0" dirty="0" smtClean="0"/>
              <a:t> ซึ่งเมื่อไหลผ่าน </a:t>
            </a:r>
            <a:r>
              <a:rPr lang="en-US" baseline="0" dirty="0" smtClean="0"/>
              <a:t>coil </a:t>
            </a:r>
            <a:r>
              <a:rPr lang="th-TH" baseline="0" dirty="0" smtClean="0"/>
              <a:t>ก็ทำให้เกิดสนามแม่เหล็ก</a:t>
            </a:r>
          </a:p>
          <a:p>
            <a:r>
              <a:rPr lang="th-TH" baseline="0" dirty="0" smtClean="0"/>
              <a:t>ที่ต้านการเปลี่ยนแปลงสนามแม่เหล็กที่ทำให้มันเกิด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E2DC4-4E25-4BEA-8CCF-BFEDAE0FF2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0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7FFD-8324-4DC2-9BB0-DFC64088ABAD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0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9442-A28C-4DA7-A4BF-5BF0E2CC0DC7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9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4A4AA-BC98-4B4E-8EBE-58504314FBBF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8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58759-A401-4E7E-ABEB-2DB97496969B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92A7B-6B68-42DA-97EB-8D6129D31166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86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60E64-D2C2-490B-AD1A-12B1B1409F19}" type="datetime1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0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26392-E78D-49ED-A313-2D8DD6B8F3AE}" type="datetime1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00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C0FAD-531C-4436-93A3-5FCF7A1C9514}" type="datetime1">
              <a:rPr lang="en-US" smtClean="0"/>
              <a:t>9/16/2019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66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A544-D5BB-4688-8E21-0DC00BB3DF66}" type="datetime1">
              <a:rPr lang="en-US" smtClean="0"/>
              <a:t>9/16/2019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0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E0423AF-51A6-47F2-A1A7-A975C634ED80}" type="datetime1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1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EF122-9D94-4BAE-B9D5-5B13A139BE94}" type="datetime1">
              <a:rPr lang="en-US" smtClean="0"/>
              <a:t>9/16/2019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2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291D85-C52A-4710-A619-AF9CE15C1DBF}" type="datetime1">
              <a:rPr lang="en-US" smtClean="0"/>
              <a:t>9/16/2019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9A61BA4-5E90-44BD-8528-2E310A55933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70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.bin"/><Relationship Id="rId5" Type="http://schemas.openxmlformats.org/officeDocument/2006/relationships/hyperlink" Target="http://web.mit.edu/viz/EM/visualizations/coursenotes/modules/guide11.pdf" TargetMode="Externa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.bin"/><Relationship Id="rId5" Type="http://schemas.openxmlformats.org/officeDocument/2006/relationships/hyperlink" Target="https://www.analogictips.com/mutual-inductance-transformers-emf-becomes-emi/" TargetMode="Externa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Wave equation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r>
              <a:rPr lang="en-US" baseline="30000" dirty="0" smtClean="0"/>
              <a:t>th</a:t>
            </a:r>
            <a:r>
              <a:rPr lang="en-US" dirty="0" smtClean="0"/>
              <a:t> September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5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Review: self inductance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842" y="1845734"/>
            <a:ext cx="7820167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case, the induced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occurs upon itself due to the change of current in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 coil consisting of N turns and carrying current I in the counterclockwise direction.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Suppose the current I changes with time, an induced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arise to oppose the change.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induced current will flow ………. 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&gt;0 and ………... if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0.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39739" t="33026" r="39441" b="46864"/>
          <a:stretch/>
        </p:blipFill>
        <p:spPr>
          <a:xfrm>
            <a:off x="8302526" y="2320119"/>
            <a:ext cx="3694627" cy="200622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03120" y="6273015"/>
            <a:ext cx="8046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http://web.mit.edu/viz/EM/visualizations/coursenotes/modules/guide11.pdf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411210"/>
              </p:ext>
            </p:extLst>
          </p:nvPr>
        </p:nvGraphicFramePr>
        <p:xfrm>
          <a:off x="1980512" y="4556579"/>
          <a:ext cx="4568825" cy="151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6" imgW="2603160" imgH="863280" progId="Equation.DSMT4">
                  <p:embed/>
                </p:oleObj>
              </mc:Choice>
              <mc:Fallback>
                <p:oleObj name="Equation" r:id="rId6" imgW="260316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80512" y="4556579"/>
                        <a:ext cx="4568825" cy="15144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383439" y="4749421"/>
            <a:ext cx="446281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Physically, the inductance L is a measure of an inductor’s “resistance” to the change of current; the larger the value of L, the lower rate of change of current.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959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 between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1737360"/>
            <a:ext cx="10869077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Generally, if the total flux is given by 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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one turn of coil gives the induced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as –d(N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dt.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Because the coil has N turns, the total self induced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becomes –d(N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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)/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822229"/>
              </p:ext>
            </p:extLst>
          </p:nvPr>
        </p:nvGraphicFramePr>
        <p:xfrm>
          <a:off x="1097280" y="2611685"/>
          <a:ext cx="8674100" cy="384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5092560" imgH="2260440" progId="Equation.DSMT4">
                  <p:embed/>
                </p:oleObj>
              </mc:Choice>
              <mc:Fallback>
                <p:oleObj name="Equation" r:id="rId3" imgW="5092560" imgH="226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97280" y="2611685"/>
                        <a:ext cx="8674100" cy="3848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0975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9631"/>
            <a:ext cx="12755198" cy="145075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mode frequencies of LC coupled circuit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Solving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 that gives the frequencies at which energy exchange between the circuits allows the circuits to resonate.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That is 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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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positive sign gives two frequencies :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954686"/>
              </p:ext>
            </p:extLst>
          </p:nvPr>
        </p:nvGraphicFramePr>
        <p:xfrm>
          <a:off x="2754152" y="1845734"/>
          <a:ext cx="3228526" cy="608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1752480" imgH="330120" progId="Equation.DSMT4">
                  <p:embed/>
                </p:oleObj>
              </mc:Choice>
              <mc:Fallback>
                <p:oleObj name="Equation" r:id="rId3" imgW="175248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54152" y="1845734"/>
                        <a:ext cx="3228526" cy="608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747181"/>
              </p:ext>
            </p:extLst>
          </p:nvPr>
        </p:nvGraphicFramePr>
        <p:xfrm>
          <a:off x="3950017" y="3673581"/>
          <a:ext cx="2176463" cy="1401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1180800" imgH="761760" progId="Equation.DSMT4">
                  <p:embed/>
                </p:oleObj>
              </mc:Choice>
              <mc:Fallback>
                <p:oleObj name="Equation" r:id="rId5" imgW="1180800" imgH="761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0017" y="3673581"/>
                        <a:ext cx="2176463" cy="1401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079304"/>
              </p:ext>
            </p:extLst>
          </p:nvPr>
        </p:nvGraphicFramePr>
        <p:xfrm>
          <a:off x="6891029" y="5075344"/>
          <a:ext cx="28321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1536480" imgH="431640" progId="Equation.DSMT4">
                  <p:embed/>
                </p:oleObj>
              </mc:Choice>
              <mc:Fallback>
                <p:oleObj name="Equation" r:id="rId7" imgW="15364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91029" y="5075344"/>
                        <a:ext cx="2832100" cy="793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0418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803" y="259308"/>
            <a:ext cx="10058400" cy="51861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Plot of the current amplitude vs frequency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3390" y="4784416"/>
            <a:ext cx="10058400" cy="12911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Variation of the current amplitude in each circuit near the resonant frequency.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small resistance prevents the amplitude at resonance from reaching infinite values.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Flattening of the response curve maximum gives “frequency band pass” coupling.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13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1899" y="1096705"/>
            <a:ext cx="5876207" cy="368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349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301351"/>
            <a:ext cx="10058400" cy="145075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wave equation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60482"/>
            <a:ext cx="10058400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Recall the equation of motion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mass along the vertical direction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 given normal mode, the displacement of the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mass does not only depend on time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but also its position x on the string.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Rewrite the equation of motion of the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mass in terms of partial derivatives,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900458" y="6474533"/>
            <a:ext cx="1312025" cy="365125"/>
          </a:xfrm>
        </p:spPr>
        <p:txBody>
          <a:bodyPr/>
          <a:lstStyle/>
          <a:p>
            <a:fld id="{B789E629-9D23-434F-B86E-5976EE16928B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3754438" y="2367423"/>
          <a:ext cx="3870325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3" imgW="1892160" imgH="444240" progId="Equation.DSMT4">
                  <p:embed/>
                </p:oleObj>
              </mc:Choice>
              <mc:Fallback>
                <p:oleObj name="Equation" r:id="rId3" imgW="18921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54438" y="2367423"/>
                        <a:ext cx="3870325" cy="909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3754438" y="4774250"/>
          <a:ext cx="42608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5" imgW="2082600" imgH="457200" progId="Equation.DSMT4">
                  <p:embed/>
                </p:oleObj>
              </mc:Choice>
              <mc:Fallback>
                <p:oleObj name="Equation" r:id="rId5" imgW="20826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4438" y="4774250"/>
                        <a:ext cx="4260850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72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364" y="-581155"/>
            <a:ext cx="10058400" cy="1450757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wave equation (Cont.)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365" y="1884371"/>
            <a:ext cx="411445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replace the discrete mass distribution with the continuous mass distribution,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x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x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 0,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equation in the previous slide can be rewritten 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984189"/>
              </p:ext>
            </p:extLst>
          </p:nvPr>
        </p:nvGraphicFramePr>
        <p:xfrm>
          <a:off x="4808270" y="869602"/>
          <a:ext cx="7172325" cy="530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3504960" imgH="2590560" progId="Equation.DSMT4">
                  <p:embed/>
                </p:oleObj>
              </mc:Choice>
              <mc:Fallback>
                <p:oleObj name="Equation" r:id="rId3" imgW="3504960" imgH="259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08270" y="869602"/>
                        <a:ext cx="7172325" cy="5305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789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wave equation (Contd.)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915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x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where   is the linear density (mass per unit length) of the string, the masses must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0 as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x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0 to avoid infinite mass density. Thus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THIS IS THE WAVE EQUATION.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T/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 has the dimensions of the square of a velocity which is the  velocity of the wave propagates.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The solution for y at any particular point along the string is always that of a harmonic oscillation such as y =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expi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(t-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kx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9E629-9D23-434F-B86E-5976EE16928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864100" y="2692400"/>
          <a:ext cx="183038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863280" imgH="457200" progId="Equation.DSMT4">
                  <p:embed/>
                </p:oleObj>
              </mc:Choice>
              <mc:Fallback>
                <p:oleObj name="Equation" r:id="rId3" imgW="8632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64100" y="2692400"/>
                        <a:ext cx="1830388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202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Mass or inductance coupling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example is the electrical coupling system.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LC oscillators coupled to one another via inductors.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oscillators implies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mode frequencies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747" y="2230573"/>
            <a:ext cx="6053462" cy="21788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64406" y="4394125"/>
            <a:ext cx="74044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Inductively (mass) coupled LC circuits with mutual inductance 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2598" y="2940669"/>
            <a:ext cx="973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rimary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6144" y="2940668"/>
            <a:ext cx="1178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464417" y="2596001"/>
            <a:ext cx="441589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466636" y="2592938"/>
            <a:ext cx="441589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604830" y="2596001"/>
            <a:ext cx="425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54070" y="2596001"/>
            <a:ext cx="4250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the coupling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procedural analysis is similar to the analysis of the  mechanical coupling.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Kirchhoff’s loop rule; the combination of the voltages on the left LC oscillator can be written as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8994975"/>
              </p:ext>
            </p:extLst>
          </p:nvPr>
        </p:nvGraphicFramePr>
        <p:xfrm>
          <a:off x="3297528" y="2796946"/>
          <a:ext cx="6856702" cy="3367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4292280" imgH="2108160" progId="Equation.DSMT4">
                  <p:embed/>
                </p:oleObj>
              </mc:Choice>
              <mc:Fallback>
                <p:oleObj name="Equation" r:id="rId3" imgW="4292280" imgH="2108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97528" y="2796946"/>
                        <a:ext cx="6856702" cy="33674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9079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coupling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30" y="1737360"/>
            <a:ext cx="10807950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the Kirchhoff’s loop rule; the combination of the voltages 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right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LC oscillator can be written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Rearrange the voltage equations from both loop, we have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652382"/>
              </p:ext>
            </p:extLst>
          </p:nvPr>
        </p:nvGraphicFramePr>
        <p:xfrm>
          <a:off x="2327343" y="2105158"/>
          <a:ext cx="2921000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3" imgW="1828800" imgH="431640" progId="Equation.DSMT4">
                  <p:embed/>
                </p:oleObj>
              </mc:Choice>
              <mc:Fallback>
                <p:oleObj name="Equation" r:id="rId3" imgW="18288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27343" y="2105158"/>
                        <a:ext cx="2921000" cy="69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342859"/>
              </p:ext>
            </p:extLst>
          </p:nvPr>
        </p:nvGraphicFramePr>
        <p:xfrm>
          <a:off x="1853843" y="3188117"/>
          <a:ext cx="8545274" cy="3117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5" imgW="5321160" imgH="1841400" progId="Equation.DSMT4">
                  <p:embed/>
                </p:oleObj>
              </mc:Choice>
              <mc:Fallback>
                <p:oleObj name="Equation" r:id="rId5" imgW="5321160" imgH="1841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3843" y="3188117"/>
                        <a:ext cx="8545274" cy="31175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3158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Coefficient of coupling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480827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coefficient of coupling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relates the mutual inductance M to the self inductance L according to the following equation,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Because, in practice,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(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&lt; 1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407951"/>
              </p:ext>
            </p:extLst>
          </p:nvPr>
        </p:nvGraphicFramePr>
        <p:xfrm>
          <a:off x="5274882" y="2853386"/>
          <a:ext cx="1189308" cy="778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698400" imgH="457200" progId="Equation.DSMT4">
                  <p:embed/>
                </p:oleObj>
              </mc:Choice>
              <mc:Fallback>
                <p:oleObj name="Equation" r:id="rId3" imgW="6984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74882" y="2853386"/>
                        <a:ext cx="1189308" cy="7784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0180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Review: mutual inductance,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855" y="1845734"/>
            <a:ext cx="5504852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flowing in Coil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gives rise to a magnetic field B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Some of the magnetic field lines through coil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passes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coil 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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denotes the magnetic flux through one turn of coil 2 due to 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By varying I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with time, there will be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induced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emf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associated with the changing magnetic flux in the second coil according to Faraday’s law.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This gives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61BA4-5E90-44BD-8528-2E310A559337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5335" y="1845734"/>
            <a:ext cx="3661088" cy="342921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63651" y="6459785"/>
            <a:ext cx="8783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https://www.analogictips.com/mutual-inductance-transformers-emf-becomes-emi/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647876"/>
              </p:ext>
            </p:extLst>
          </p:nvPr>
        </p:nvGraphicFramePr>
        <p:xfrm>
          <a:off x="2163651" y="4518181"/>
          <a:ext cx="4990638" cy="1513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6" imgW="2844720" imgH="863280" progId="Equation.DSMT4">
                  <p:embed/>
                </p:oleObj>
              </mc:Choice>
              <mc:Fallback>
                <p:oleObj name="Equation" r:id="rId6" imgW="2844720" imgH="863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63651" y="4518181"/>
                        <a:ext cx="4990638" cy="151354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34763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321</TotalTime>
  <Words>802</Words>
  <Application>Microsoft Office PowerPoint</Application>
  <PresentationFormat>Widescreen</PresentationFormat>
  <Paragraphs>97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Cordia New</vt:lpstr>
      <vt:lpstr>Symbol</vt:lpstr>
      <vt:lpstr>Times New Roman</vt:lpstr>
      <vt:lpstr>Wingdings</vt:lpstr>
      <vt:lpstr>Retrospect</vt:lpstr>
      <vt:lpstr>Equation</vt:lpstr>
      <vt:lpstr>MathType 6.0 Equation</vt:lpstr>
      <vt:lpstr>Wave equation</vt:lpstr>
      <vt:lpstr>The wave equation</vt:lpstr>
      <vt:lpstr>The wave equation (Cont.)</vt:lpstr>
      <vt:lpstr>The wave equation (Contd.)</vt:lpstr>
      <vt:lpstr>Mass or inductance coupling</vt:lpstr>
      <vt:lpstr>Analysis of the coupling</vt:lpstr>
      <vt:lpstr>Analysis of the coupling (Cont.)</vt:lpstr>
      <vt:lpstr>Coefficient of coupling k</vt:lpstr>
      <vt:lpstr>Review: mutual inductance, M</vt:lpstr>
      <vt:lpstr>Review: self inductance L</vt:lpstr>
      <vt:lpstr>Relation between M and L</vt:lpstr>
      <vt:lpstr>Normal mode frequencies of LC coupled circuit</vt:lpstr>
      <vt:lpstr>Plot of the current amplitude vs frequency</vt:lpstr>
    </vt:vector>
  </TitlesOfParts>
  <Company>Mahidol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rachapak.chi@gmail.com</dc:creator>
  <cp:lastModifiedBy>rachapak.chi@gmail.com</cp:lastModifiedBy>
  <cp:revision>26</cp:revision>
  <dcterms:created xsi:type="dcterms:W3CDTF">2019-09-16T05:37:40Z</dcterms:created>
  <dcterms:modified xsi:type="dcterms:W3CDTF">2019-09-16T15:15:23Z</dcterms:modified>
</cp:coreProperties>
</file>